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Poppins"/>
      <p:regular r:id="rId22"/>
      <p:bold r:id="rId23"/>
      <p:italic r:id="rId24"/>
      <p:boldItalic r:id="rId25"/>
    </p:embeddedFont>
    <p:embeddedFont>
      <p:font typeface="Poppins Medium"/>
      <p:regular r:id="rId26"/>
      <p:bold r:id="rId27"/>
      <p:italic r:id="rId28"/>
      <p:boldItalic r:id="rId29"/>
    </p:embeddedFont>
    <p:embeddedFont>
      <p:font typeface="Source Sans 3 Black"/>
      <p:bold r:id="rId30"/>
      <p:boldItalic r:id="rId31"/>
    </p:embeddedFont>
    <p:embeddedFont>
      <p:font typeface="Poppins ExtraBold"/>
      <p:bold r:id="rId32"/>
      <p:boldItalic r:id="rId33"/>
    </p:embeddedFont>
    <p:embeddedFont>
      <p:font typeface="Open Sans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81">
          <p15:clr>
            <a:srgbClr val="747775"/>
          </p15:clr>
        </p15:guide>
        <p15:guide id="2" orient="horz" pos="1319">
          <p15:clr>
            <a:srgbClr val="747775"/>
          </p15:clr>
        </p15:guide>
        <p15:guide id="3" orient="horz" pos="1492">
          <p15:clr>
            <a:srgbClr val="747775"/>
          </p15:clr>
        </p15:guide>
        <p15:guide id="4" pos="458">
          <p15:clr>
            <a:srgbClr val="747775"/>
          </p15:clr>
        </p15:guide>
        <p15:guide id="5" pos="12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A7AD76E-3851-4A60-8496-F0DB1D731E10}">
  <a:tblStyle styleId="{8A7AD76E-3851-4A60-8496-F0DB1D731E10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81"/>
        <p:guide pos="1319" orient="horz"/>
        <p:guide pos="1492" orient="horz"/>
        <p:guide pos="458"/>
        <p:guide pos="12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Poppins-regular.fntdata"/><Relationship Id="rId21" Type="http://schemas.openxmlformats.org/officeDocument/2006/relationships/slide" Target="slides/slide15.xml"/><Relationship Id="rId24" Type="http://schemas.openxmlformats.org/officeDocument/2006/relationships/font" Target="fonts/Poppins-italic.fntdata"/><Relationship Id="rId23" Type="http://schemas.openxmlformats.org/officeDocument/2006/relationships/font" Target="fonts/Poppi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PoppinsMedium-regular.fntdata"/><Relationship Id="rId25" Type="http://schemas.openxmlformats.org/officeDocument/2006/relationships/font" Target="fonts/Poppins-boldItalic.fntdata"/><Relationship Id="rId28" Type="http://schemas.openxmlformats.org/officeDocument/2006/relationships/font" Target="fonts/PoppinsMedium-italic.fntdata"/><Relationship Id="rId27" Type="http://schemas.openxmlformats.org/officeDocument/2006/relationships/font" Target="fonts/PoppinsMedium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oppinsMedium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SourceSans3Black-boldItalic.fntdata"/><Relationship Id="rId30" Type="http://schemas.openxmlformats.org/officeDocument/2006/relationships/font" Target="fonts/SourceSans3Black-bold.fntdata"/><Relationship Id="rId11" Type="http://schemas.openxmlformats.org/officeDocument/2006/relationships/slide" Target="slides/slide5.xml"/><Relationship Id="rId33" Type="http://schemas.openxmlformats.org/officeDocument/2006/relationships/font" Target="fonts/PoppinsExtraBold-boldItalic.fntdata"/><Relationship Id="rId10" Type="http://schemas.openxmlformats.org/officeDocument/2006/relationships/slide" Target="slides/slide4.xml"/><Relationship Id="rId32" Type="http://schemas.openxmlformats.org/officeDocument/2006/relationships/font" Target="fonts/PoppinsExtraBold-bold.fntdata"/><Relationship Id="rId13" Type="http://schemas.openxmlformats.org/officeDocument/2006/relationships/slide" Target="slides/slide7.xml"/><Relationship Id="rId35" Type="http://schemas.openxmlformats.org/officeDocument/2006/relationships/font" Target="fonts/OpenSans-bold.fntdata"/><Relationship Id="rId12" Type="http://schemas.openxmlformats.org/officeDocument/2006/relationships/slide" Target="slides/slide6.xml"/><Relationship Id="rId34" Type="http://schemas.openxmlformats.org/officeDocument/2006/relationships/font" Target="fonts/OpenSans-regular.fntdata"/><Relationship Id="rId15" Type="http://schemas.openxmlformats.org/officeDocument/2006/relationships/slide" Target="slides/slide9.xml"/><Relationship Id="rId37" Type="http://schemas.openxmlformats.org/officeDocument/2006/relationships/font" Target="fonts/OpenSans-boldItalic.fntdata"/><Relationship Id="rId14" Type="http://schemas.openxmlformats.org/officeDocument/2006/relationships/slide" Target="slides/slide8.xml"/><Relationship Id="rId36" Type="http://schemas.openxmlformats.org/officeDocument/2006/relationships/font" Target="fonts/OpenSans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3d261c262_0_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3d261c262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75c00e2e91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75c00e2e91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Slides con punteos, más cajas de textos, menos texto en las presentaciones.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75c00e2e91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75c00e2e91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Slides con punteos, más cajas de textos, menos texto en las presentaciones.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75c00e2e91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75c00e2e91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Slides con punteos, más cajas de textos, menos texto en las presentaciones.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75c00e2e91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75c00e2e91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Slides con punteos, más cajas de textos, menos texto en las presentaciones.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43d261c262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43d261c262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43d261c262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43d261c262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43d261c26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43d261c26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4a9f3089ef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4a9f3089ef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43d261c262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43d261c262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75c00e2e91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75c00e2e91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Slides con punteos, más cajas de textos, menos texto en las presentaciones.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0ccdf7db8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0ccdf7db8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Slides con punteos, más cajas de textos, menos texto en las presentaciones.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75c00e2e9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75c00e2e9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Slides con punteos, más cajas de textos, menos texto en las presentaciones.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75c00e2e91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75c00e2e91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Slides con punteos, más cajas de textos, menos texto en las presentaciones.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2.png"/><Relationship Id="rId7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 rot="5400000">
            <a:off x="-2614262" y="2460300"/>
            <a:ext cx="5275800" cy="222900"/>
          </a:xfrm>
          <a:prstGeom prst="rect">
            <a:avLst/>
          </a:prstGeom>
          <a:solidFill>
            <a:srgbClr val="5164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3" title="bh-logo-pp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1079" y="4448699"/>
            <a:ext cx="1265351" cy="5467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215389" y="1956966"/>
            <a:ext cx="6536700" cy="18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2F4DAA"/>
              </a:buClr>
              <a:buSzPts val="1000"/>
              <a:buFont typeface="Source Sans Pro"/>
              <a:buChar char="●"/>
            </a:pPr>
            <a:r>
              <a:rPr lang="en" sz="10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Completa esta planilla para cada área y establece acciones específicas a partir de los resultados obtenidos.</a:t>
            </a:r>
            <a:endParaRPr sz="10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2F4DAA"/>
              </a:buClr>
              <a:buSzPts val="1000"/>
              <a:buFont typeface="Source Sans Pro"/>
              <a:buChar char="●"/>
            </a:pPr>
            <a:r>
              <a:rPr lang="en" sz="10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 participaron en dos años consecutivos, pueden incluir los resultados de ambos años en la misma planilla. Esto les permitirá:</a:t>
            </a:r>
            <a:endParaRPr sz="10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984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DAA"/>
              </a:buClr>
              <a:buSzPts val="1100"/>
              <a:buChar char="➢"/>
            </a:pPr>
            <a:r>
              <a:rPr lang="en" sz="10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Mostrar una evolución comparativa.</a:t>
            </a:r>
            <a:endParaRPr sz="10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984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DAA"/>
              </a:buClr>
              <a:buSzPts val="1100"/>
              <a:buChar char="➢"/>
            </a:pPr>
            <a:r>
              <a:rPr lang="en" sz="10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Potenciar el valor de la medición.</a:t>
            </a:r>
            <a:endParaRPr sz="10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984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DAA"/>
              </a:buClr>
              <a:buSzPts val="1100"/>
              <a:buChar char="➢"/>
            </a:pPr>
            <a:r>
              <a:rPr lang="en" sz="10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Reforzar su compromiso con la felicidad organizacional.</a:t>
            </a:r>
            <a:br>
              <a:rPr lang="en" sz="10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10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2F4DAA"/>
              </a:buClr>
              <a:buSzPts val="1000"/>
              <a:buFont typeface="Source Sans Pro"/>
              <a:buChar char="●"/>
            </a:pPr>
            <a:r>
              <a:rPr lang="en" sz="10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Asegúrense de revisar que los datos estén actualizados y correctamente ingresados, para evitar errores en la presentación final.</a:t>
            </a:r>
            <a:endParaRPr sz="10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977491" y="1309280"/>
            <a:ext cx="3477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2F4DAA"/>
                </a:solidFill>
                <a:latin typeface="Source Sans 3 Black"/>
                <a:ea typeface="Source Sans 3 Black"/>
                <a:cs typeface="Source Sans 3 Black"/>
                <a:sym typeface="Source Sans 3 Black"/>
              </a:rPr>
              <a:t>Indicaciones de uso </a:t>
            </a:r>
            <a:endParaRPr sz="2800">
              <a:solidFill>
                <a:srgbClr val="2F4DAA"/>
              </a:solidFill>
              <a:latin typeface="Source Sans 3 Black"/>
              <a:ea typeface="Source Sans 3 Black"/>
              <a:cs typeface="Source Sans 3 Black"/>
              <a:sym typeface="Source Sans 3 Black"/>
            </a:endParaRPr>
          </a:p>
        </p:txBody>
      </p:sp>
      <p:pic>
        <p:nvPicPr>
          <p:cNvPr id="58" name="Google Shape;58;p13" title="megaphone_1f4e3.png"/>
          <p:cNvPicPr preferRelativeResize="0"/>
          <p:nvPr/>
        </p:nvPicPr>
        <p:blipFill rotWithShape="1">
          <a:blip r:embed="rId5">
            <a:alphaModFix/>
          </a:blip>
          <a:srcRect b="0" l="39" r="39" t="0"/>
          <a:stretch/>
        </p:blipFill>
        <p:spPr>
          <a:xfrm>
            <a:off x="1359612" y="1309301"/>
            <a:ext cx="522250" cy="522675"/>
          </a:xfrm>
          <a:prstGeom prst="rect">
            <a:avLst/>
          </a:prstGeom>
          <a:noFill/>
          <a:ln cap="flat" cmpd="sng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/>
          <p:nvPr/>
        </p:nvSpPr>
        <p:spPr>
          <a:xfrm rot="5400000">
            <a:off x="-2614262" y="2460300"/>
            <a:ext cx="5275800" cy="222900"/>
          </a:xfrm>
          <a:prstGeom prst="rect">
            <a:avLst/>
          </a:prstGeom>
          <a:solidFill>
            <a:srgbClr val="5164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2"/>
          <p:cNvSpPr txBox="1"/>
          <p:nvPr/>
        </p:nvSpPr>
        <p:spPr>
          <a:xfrm>
            <a:off x="651950" y="275145"/>
            <a:ext cx="6798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2400">
                <a:solidFill>
                  <a:srgbClr val="3E3CAA"/>
                </a:solidFill>
                <a:latin typeface="Poppins"/>
                <a:ea typeface="Poppins"/>
                <a:cs typeface="Poppins"/>
                <a:sym typeface="Poppins"/>
              </a:rPr>
              <a:t>Preguntas por Categoría - Sostenibilidad</a:t>
            </a:r>
            <a:endParaRPr b="1" sz="2400">
              <a:solidFill>
                <a:srgbClr val="3E3C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" name="Google Shape;149;p22"/>
          <p:cNvSpPr txBox="1"/>
          <p:nvPr/>
        </p:nvSpPr>
        <p:spPr>
          <a:xfrm>
            <a:off x="671200" y="754220"/>
            <a:ext cx="7911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F48A7"/>
                </a:solidFill>
                <a:latin typeface="Open Sans"/>
                <a:ea typeface="Open Sans"/>
                <a:cs typeface="Open Sans"/>
                <a:sym typeface="Open Sans"/>
              </a:rPr>
              <a:t>Percepción del impacto social, medioambiental y económico de la organización</a:t>
            </a:r>
            <a:endParaRPr sz="1500">
              <a:solidFill>
                <a:srgbClr val="2F48A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50" name="Google Shape;150;p22"/>
          <p:cNvGraphicFramePr/>
          <p:nvPr/>
        </p:nvGraphicFramePr>
        <p:xfrm>
          <a:off x="993063" y="15657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{8A7AD76E-3851-4A60-8496-F0DB1D731E10}</a:tableStyleId>
              </a:tblPr>
              <a:tblGrid>
                <a:gridCol w="5441225"/>
                <a:gridCol w="879775"/>
                <a:gridCol w="661000"/>
                <a:gridCol w="645000"/>
              </a:tblGrid>
              <a:tr h="190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E3CA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Pregunta</a:t>
                      </a:r>
                      <a:endParaRPr b="1">
                        <a:solidFill>
                          <a:srgbClr val="3E3CA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CBFC">
                        <a:alpha val="284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3E3CA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Nombre empresa</a:t>
                      </a:r>
                      <a:endParaRPr b="1">
                        <a:solidFill>
                          <a:srgbClr val="3E3CA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CBFC">
                        <a:alpha val="284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E3CA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2025</a:t>
                      </a:r>
                      <a:endParaRPr b="1">
                        <a:solidFill>
                          <a:srgbClr val="3E3CA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CBFC">
                        <a:alpha val="284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E3CA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2024</a:t>
                      </a:r>
                      <a:endParaRPr b="1">
                        <a:solidFill>
                          <a:srgbClr val="3E3CA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CBFC">
                        <a:alpha val="28480"/>
                      </a:srgbClr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Existen iniciativas concretas que promueven la responsabilidad social empresarial.</a:t>
                      </a:r>
                      <a:endParaRPr sz="10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En mi organización existe interés por promover prácticas de diversidad e inclusión.</a:t>
                      </a:r>
                      <a:endParaRPr sz="10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 promueven iniciativas que ayudan al cuidado del medioambiente.</a:t>
                      </a:r>
                      <a:endParaRPr sz="10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4075" y="238395"/>
            <a:ext cx="631275" cy="62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 rot="5400000">
            <a:off x="-2614262" y="2460300"/>
            <a:ext cx="5275800" cy="222900"/>
          </a:xfrm>
          <a:prstGeom prst="rect">
            <a:avLst/>
          </a:prstGeom>
          <a:solidFill>
            <a:srgbClr val="5164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3"/>
          <p:cNvSpPr txBox="1"/>
          <p:nvPr/>
        </p:nvSpPr>
        <p:spPr>
          <a:xfrm>
            <a:off x="651950" y="275145"/>
            <a:ext cx="6798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2400">
                <a:solidFill>
                  <a:srgbClr val="3E3CAA"/>
                </a:solidFill>
                <a:latin typeface="Poppins"/>
                <a:ea typeface="Poppins"/>
                <a:cs typeface="Poppins"/>
                <a:sym typeface="Poppins"/>
              </a:rPr>
              <a:t>Preguntas por Categoría - Felicidad Organizacional</a:t>
            </a:r>
            <a:endParaRPr b="1" sz="2400">
              <a:solidFill>
                <a:srgbClr val="3E3C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158" name="Google Shape;158;p23"/>
          <p:cNvGraphicFramePr/>
          <p:nvPr/>
        </p:nvGraphicFramePr>
        <p:xfrm>
          <a:off x="993063" y="15657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{8A7AD76E-3851-4A60-8496-F0DB1D731E10}</a:tableStyleId>
              </a:tblPr>
              <a:tblGrid>
                <a:gridCol w="5517350"/>
                <a:gridCol w="803650"/>
                <a:gridCol w="661000"/>
                <a:gridCol w="645000"/>
              </a:tblGrid>
              <a:tr h="190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E3CA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Pregunta</a:t>
                      </a:r>
                      <a:endParaRPr b="1">
                        <a:solidFill>
                          <a:srgbClr val="3E3CA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CBFC">
                        <a:alpha val="284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3E3CA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Nombre empresa</a:t>
                      </a:r>
                      <a:endParaRPr b="1">
                        <a:solidFill>
                          <a:srgbClr val="3E3CA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CBFC">
                        <a:alpha val="284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E3CA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2025</a:t>
                      </a:r>
                      <a:endParaRPr b="1">
                        <a:solidFill>
                          <a:srgbClr val="3E3CA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CBFC">
                        <a:alpha val="284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E3CA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2024</a:t>
                      </a:r>
                      <a:endParaRPr b="1">
                        <a:solidFill>
                          <a:srgbClr val="3E3CA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CBFC">
                        <a:alpha val="28480"/>
                      </a:srgbClr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Soy feliz en mi lugar de trabajo</a:t>
                      </a:r>
                      <a:endParaRPr sz="10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9" name="Google Shape;159;p23"/>
          <p:cNvSpPr/>
          <p:nvPr/>
        </p:nvSpPr>
        <p:spPr>
          <a:xfrm>
            <a:off x="6359350" y="2528025"/>
            <a:ext cx="2062200" cy="645900"/>
          </a:xfrm>
          <a:prstGeom prst="wedgeRoundRectCallout">
            <a:avLst>
              <a:gd fmla="val -22373" name="adj1"/>
              <a:gd fmla="val -66053" name="adj2"/>
              <a:gd fmla="val 0" name="adj3"/>
            </a:avLst>
          </a:prstGeom>
          <a:solidFill>
            <a:srgbClr val="C9CBFC">
              <a:alpha val="28480"/>
            </a:srgbClr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Recuerda validar tus datos antes de ingresarlos.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/>
          <p:nvPr/>
        </p:nvSpPr>
        <p:spPr>
          <a:xfrm rot="5400000">
            <a:off x="-2614262" y="2460300"/>
            <a:ext cx="5275800" cy="222900"/>
          </a:xfrm>
          <a:prstGeom prst="rect">
            <a:avLst/>
          </a:prstGeom>
          <a:solidFill>
            <a:srgbClr val="5164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4"/>
          <p:cNvSpPr txBox="1"/>
          <p:nvPr/>
        </p:nvSpPr>
        <p:spPr>
          <a:xfrm>
            <a:off x="651950" y="355387"/>
            <a:ext cx="6798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2400">
                <a:solidFill>
                  <a:srgbClr val="3E3CAA"/>
                </a:solidFill>
                <a:latin typeface="Poppins"/>
                <a:ea typeface="Poppins"/>
                <a:cs typeface="Poppins"/>
                <a:sym typeface="Poppins"/>
              </a:rPr>
              <a:t>Preguntas mejor evaluadas y más bajas</a:t>
            </a:r>
            <a:endParaRPr b="1" sz="2400">
              <a:solidFill>
                <a:srgbClr val="3E3C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166" name="Google Shape;166;p24"/>
          <p:cNvGraphicFramePr/>
          <p:nvPr/>
        </p:nvGraphicFramePr>
        <p:xfrm>
          <a:off x="993063" y="121265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{8A7AD76E-3851-4A60-8496-F0DB1D731E10}</a:tableStyleId>
              </a:tblPr>
              <a:tblGrid>
                <a:gridCol w="4756425"/>
                <a:gridCol w="1171400"/>
                <a:gridCol w="701100"/>
                <a:gridCol w="1102375"/>
              </a:tblGrid>
              <a:tr h="190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E3CA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Pregunta</a:t>
                      </a:r>
                      <a:endParaRPr b="1">
                        <a:solidFill>
                          <a:srgbClr val="3E3CA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CBFC">
                        <a:alpha val="284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E3CA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Categoría</a:t>
                      </a:r>
                      <a:endParaRPr b="1">
                        <a:solidFill>
                          <a:srgbClr val="3E3CA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CBFC">
                        <a:alpha val="284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E3CA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Total</a:t>
                      </a:r>
                      <a:endParaRPr b="1">
                        <a:solidFill>
                          <a:srgbClr val="3E3CA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CBFC">
                        <a:alpha val="284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E3CA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Proyectos</a:t>
                      </a:r>
                      <a:endParaRPr b="1">
                        <a:solidFill>
                          <a:srgbClr val="3E3CA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CBFC">
                        <a:alpha val="28480"/>
                      </a:srgbClr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Mi trabajo me ofrece tareas desafiantes.</a:t>
                      </a:r>
                      <a:endParaRPr sz="11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Compromiso</a:t>
                      </a:r>
                      <a:endParaRPr sz="10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Pienso que mi trabajo es importante para la organización y el logro de sus objetivos.</a:t>
                      </a:r>
                      <a:endParaRPr sz="11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Valoración</a:t>
                      </a:r>
                      <a:endParaRPr sz="10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Tengo el espacio para proponer nuevas ideas y/o proyectos.</a:t>
                      </a:r>
                      <a:endParaRPr sz="11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Compromiso</a:t>
                      </a:r>
                      <a:endParaRPr sz="10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Me siento orgulloso de pertenecer a mi organización.</a:t>
                      </a:r>
                      <a:endParaRPr sz="11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Compromiso</a:t>
                      </a:r>
                      <a:endParaRPr sz="10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Cuento con la autonomía necesaria para realizar mi trabajo.</a:t>
                      </a:r>
                      <a:endParaRPr sz="11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Compromiso</a:t>
                      </a:r>
                      <a:endParaRPr sz="10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Pienso que mi trabajo tiene un sentido y un propósito para mí.</a:t>
                      </a:r>
                      <a:endParaRPr sz="11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Compromiso</a:t>
                      </a:r>
                      <a:endParaRPr sz="10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El líder de mi equipo se preocupa por mi bienestar integral.</a:t>
                      </a:r>
                      <a:endParaRPr sz="10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Bienestar</a:t>
                      </a:r>
                      <a:endParaRPr sz="10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7" name="Google Shape;167;p24"/>
          <p:cNvSpPr/>
          <p:nvPr/>
        </p:nvSpPr>
        <p:spPr>
          <a:xfrm>
            <a:off x="4257025" y="4364050"/>
            <a:ext cx="3314100" cy="655500"/>
          </a:xfrm>
          <a:prstGeom prst="wedgeRoundRectCallout">
            <a:avLst>
              <a:gd fmla="val -20810" name="adj1"/>
              <a:gd fmla="val -65021" name="adj2"/>
              <a:gd fmla="val 0" name="adj3"/>
            </a:avLst>
          </a:prstGeom>
          <a:solidFill>
            <a:srgbClr val="C9CBFC">
              <a:alpha val="28480"/>
            </a:srgbClr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Adaptalo a tus resultados, cambia las preguntas y categorías de acuerdo a tu reporte.</a:t>
            </a:r>
            <a:endParaRPr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/>
          <p:nvPr/>
        </p:nvSpPr>
        <p:spPr>
          <a:xfrm rot="5400000">
            <a:off x="-2614262" y="2460300"/>
            <a:ext cx="5275800" cy="222900"/>
          </a:xfrm>
          <a:prstGeom prst="rect">
            <a:avLst/>
          </a:prstGeom>
          <a:solidFill>
            <a:srgbClr val="5164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5"/>
          <p:cNvSpPr txBox="1"/>
          <p:nvPr/>
        </p:nvSpPr>
        <p:spPr>
          <a:xfrm>
            <a:off x="676000" y="339313"/>
            <a:ext cx="6798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2400">
                <a:solidFill>
                  <a:srgbClr val="3E3CAA"/>
                </a:solidFill>
                <a:latin typeface="Poppins"/>
                <a:ea typeface="Poppins"/>
                <a:cs typeface="Poppins"/>
                <a:sym typeface="Poppins"/>
              </a:rPr>
              <a:t>Comentarios</a:t>
            </a:r>
            <a:endParaRPr b="1" sz="2400">
              <a:solidFill>
                <a:srgbClr val="3E3C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174" name="Google Shape;174;p25"/>
          <p:cNvGraphicFramePr/>
          <p:nvPr/>
        </p:nvGraphicFramePr>
        <p:xfrm>
          <a:off x="993063" y="10521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{8A7AD76E-3851-4A60-8496-F0DB1D731E10}</a:tableStyleId>
              </a:tblPr>
              <a:tblGrid>
                <a:gridCol w="3488600"/>
                <a:gridCol w="3811350"/>
              </a:tblGrid>
              <a:tr h="190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E3CA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Pregunta</a:t>
                      </a:r>
                      <a:endParaRPr b="1">
                        <a:solidFill>
                          <a:srgbClr val="3E3CA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CBFC">
                        <a:alpha val="284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E3CA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Comentarios</a:t>
                      </a:r>
                      <a:endParaRPr b="1">
                        <a:solidFill>
                          <a:srgbClr val="3E3CA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CBFC">
                        <a:alpha val="28480"/>
                      </a:srgbClr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Cuento con apoyo laboral y emocional frente a situaciones complejas.</a:t>
                      </a:r>
                      <a:endParaRPr sz="10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Siempre por parte de mi jefatura</a:t>
                      </a:r>
                      <a:endParaRPr sz="1000">
                        <a:solidFill>
                          <a:schemeClr val="accent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Cuento con apoyo laboral y emocional frente a situaciones complejas.</a:t>
                      </a:r>
                      <a:endParaRPr sz="10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Desde mi área, siempre he sentido apoyo en las situaciones difíciles que me han pasado en casi estos dos años en BUk</a:t>
                      </a:r>
                      <a:endParaRPr sz="1000">
                        <a:solidFill>
                          <a:schemeClr val="accent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El líder de mi equipo se preocupa por mi bienestar integral.</a:t>
                      </a:r>
                      <a:endParaRPr sz="10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Si hubiese nota 10, podría nota 15 😊</a:t>
                      </a:r>
                      <a:endParaRPr sz="1000">
                        <a:solidFill>
                          <a:schemeClr val="accent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Me siento orgulloso de pertenecer a mi organización.</a:t>
                      </a:r>
                      <a:endParaRPr sz="10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Creo que todos los años digo lo mismo, primera vez en mi vida que me siento tan motivado y alineado con una misión, visión y objetivos.</a:t>
                      </a:r>
                      <a:endParaRPr sz="1000">
                        <a:solidFill>
                          <a:schemeClr val="accent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Pienso que mi trabajo tiene un sentido y un propósito para mí.</a:t>
                      </a:r>
                      <a:endParaRPr sz="10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Totalmente de acuerdo, me hace mucho sentido la labor que hace un project manager frente al cliente como de manera personal.</a:t>
                      </a:r>
                      <a:endParaRPr sz="1000">
                        <a:solidFill>
                          <a:schemeClr val="accent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El líder de mi equipo reconoce y valora mi trabajo.</a:t>
                      </a:r>
                      <a:endParaRPr sz="10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Demasiado, más de lo que espero jaja</a:t>
                      </a:r>
                      <a:endParaRPr sz="1000">
                        <a:solidFill>
                          <a:schemeClr val="accent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5" name="Google Shape;175;p25"/>
          <p:cNvSpPr/>
          <p:nvPr/>
        </p:nvSpPr>
        <p:spPr>
          <a:xfrm>
            <a:off x="6937100" y="602200"/>
            <a:ext cx="2062200" cy="9249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C9CBFC">
              <a:alpha val="28480"/>
            </a:srgbClr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Deja algunos comentarios relevantes que hayan aparecido de acuerdo a las preguntas seleccionadas</a:t>
            </a:r>
            <a:endParaRPr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/>
          <p:nvPr/>
        </p:nvSpPr>
        <p:spPr>
          <a:xfrm>
            <a:off x="768550" y="3931175"/>
            <a:ext cx="2883600" cy="729300"/>
          </a:xfrm>
          <a:prstGeom prst="roundRect">
            <a:avLst>
              <a:gd fmla="val 11144" name="adj"/>
            </a:avLst>
          </a:prstGeom>
          <a:noFill/>
          <a:ln cap="flat" cmpd="sng" w="9525">
            <a:solidFill>
              <a:srgbClr val="3E47A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6"/>
          <p:cNvSpPr txBox="1"/>
          <p:nvPr/>
        </p:nvSpPr>
        <p:spPr>
          <a:xfrm>
            <a:off x="819750" y="3974975"/>
            <a:ext cx="28836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000">
                <a:solidFill>
                  <a:srgbClr val="3E3C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"¡Tú eres quien transforma los datos en una historia poderosa! Completa esta planilla y haz que los resultados hablen."</a:t>
            </a:r>
            <a:endParaRPr b="1" sz="1000">
              <a:solidFill>
                <a:srgbClr val="3E3C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2" name="Google Shape;182;p26"/>
          <p:cNvSpPr/>
          <p:nvPr/>
        </p:nvSpPr>
        <p:spPr>
          <a:xfrm rot="5400000">
            <a:off x="-2614262" y="2460300"/>
            <a:ext cx="5275800" cy="222900"/>
          </a:xfrm>
          <a:prstGeom prst="rect">
            <a:avLst/>
          </a:prstGeom>
          <a:solidFill>
            <a:srgbClr val="5164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6"/>
          <p:cNvSpPr txBox="1"/>
          <p:nvPr/>
        </p:nvSpPr>
        <p:spPr>
          <a:xfrm>
            <a:off x="671200" y="215925"/>
            <a:ext cx="2085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F3CAA"/>
                </a:solidFill>
                <a:latin typeface="Poppins"/>
                <a:ea typeface="Poppins"/>
                <a:cs typeface="Poppins"/>
                <a:sym typeface="Poppins"/>
              </a:rPr>
              <a:t>NOMBRE DE PRESENTACIÓN | </a:t>
            </a:r>
            <a:r>
              <a:rPr b="1" lang="en" sz="600">
                <a:solidFill>
                  <a:srgbClr val="3F3CAA"/>
                </a:solidFill>
                <a:latin typeface="Poppins"/>
                <a:ea typeface="Poppins"/>
                <a:cs typeface="Poppins"/>
                <a:sym typeface="Poppins"/>
              </a:rPr>
              <a:t>DETALLE DEL TEMA</a:t>
            </a:r>
            <a:endParaRPr b="1" sz="600">
              <a:solidFill>
                <a:srgbClr val="3F3C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4" name="Google Shape;184;p26"/>
          <p:cNvSpPr txBox="1"/>
          <p:nvPr/>
        </p:nvSpPr>
        <p:spPr>
          <a:xfrm>
            <a:off x="651950" y="1911475"/>
            <a:ext cx="4953000" cy="20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AutoNum type="arabicPeriod"/>
            </a:pP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Aplicar Role playing /Casos  de situaciones complejas y difíciles con los clientes. Preparar a los PM para abordar estas situaciones.</a:t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AutoNum type="arabicPeriod"/>
            </a:pP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Incluir en el onboarding manejo situaciones complejas y compartir buenas prácticas.</a:t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AutoNum type="arabicPeriod"/>
            </a:pP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Los líderes se comprometen a hacer más seguimiento a los equipos posterior situaciones complejas, tanto emocional como laboral.</a:t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AutoNum type="arabicPeriod"/>
            </a:pP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Más actividades de equipo.</a:t>
            </a:r>
            <a:endParaRPr sz="7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5" name="Google Shape;185;p26"/>
          <p:cNvSpPr txBox="1"/>
          <p:nvPr/>
        </p:nvSpPr>
        <p:spPr>
          <a:xfrm>
            <a:off x="651950" y="700425"/>
            <a:ext cx="3524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2400">
                <a:solidFill>
                  <a:srgbClr val="3E3CAA"/>
                </a:solidFill>
                <a:latin typeface="Poppins"/>
                <a:ea typeface="Poppins"/>
                <a:cs typeface="Poppins"/>
                <a:sym typeface="Poppins"/>
              </a:rPr>
              <a:t>Planes de acción</a:t>
            </a:r>
            <a:endParaRPr b="1" sz="2400">
              <a:solidFill>
                <a:srgbClr val="3E3C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6" name="Google Shape;186;p26"/>
          <p:cNvSpPr txBox="1"/>
          <p:nvPr/>
        </p:nvSpPr>
        <p:spPr>
          <a:xfrm>
            <a:off x="616500" y="1163450"/>
            <a:ext cx="2918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F48A7"/>
                </a:solidFill>
                <a:latin typeface="Open Sans"/>
                <a:ea typeface="Open Sans"/>
                <a:cs typeface="Open Sans"/>
                <a:sym typeface="Open Sans"/>
              </a:rPr>
              <a:t>Acuerdos con el líder</a:t>
            </a:r>
            <a:endParaRPr sz="1500">
              <a:solidFill>
                <a:srgbClr val="2F48A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7" name="Google Shape;187;p26"/>
          <p:cNvSpPr/>
          <p:nvPr/>
        </p:nvSpPr>
        <p:spPr>
          <a:xfrm>
            <a:off x="3895925" y="1182175"/>
            <a:ext cx="2222700" cy="7293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C9CBFC">
              <a:alpha val="28480"/>
            </a:srgbClr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Recuerda adaptar tus planes de acción y acuerdos, aquí te damos unos ejemplos.</a:t>
            </a:r>
            <a:endParaRPr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164ED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7"/>
          <p:cNvPicPr preferRelativeResize="0"/>
          <p:nvPr/>
        </p:nvPicPr>
        <p:blipFill rotWithShape="1">
          <a:blip r:embed="rId3">
            <a:alphaModFix/>
          </a:blip>
          <a:srcRect b="33391" l="25324" r="21972" t="27762"/>
          <a:stretch/>
        </p:blipFill>
        <p:spPr>
          <a:xfrm>
            <a:off x="2538600" y="1790050"/>
            <a:ext cx="4221700" cy="174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773200" y="1735118"/>
            <a:ext cx="8156400" cy="11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Building </a:t>
            </a:r>
            <a:endParaRPr b="1" sz="3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Happiness 2025</a:t>
            </a:r>
            <a:endParaRPr b="1" sz="35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3500" y="4032875"/>
            <a:ext cx="2300500" cy="11106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785500" y="2886841"/>
            <a:ext cx="2493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Nombre área</a:t>
            </a:r>
            <a:endParaRPr sz="2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7525" y="4459681"/>
            <a:ext cx="1416475" cy="68381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862800" y="224425"/>
            <a:ext cx="2085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BUILDING HAPPINESS 2025</a:t>
            </a:r>
            <a:r>
              <a:rPr lang="en" sz="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| </a:t>
            </a:r>
            <a:r>
              <a:rPr b="1" lang="en" sz="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RESULTADOS</a:t>
            </a:r>
            <a:endParaRPr b="1" sz="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3948600" y="1331904"/>
            <a:ext cx="3548700" cy="20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Resultados </a:t>
            </a:r>
            <a:br>
              <a:rPr lang="en" sz="41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</a:br>
            <a:r>
              <a:rPr lang="en" sz="41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Generales</a:t>
            </a:r>
            <a:endParaRPr sz="4100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/>
          <p:nvPr/>
        </p:nvSpPr>
        <p:spPr>
          <a:xfrm rot="5400000">
            <a:off x="-2614262" y="2460300"/>
            <a:ext cx="5275800" cy="222900"/>
          </a:xfrm>
          <a:prstGeom prst="rect">
            <a:avLst/>
          </a:prstGeom>
          <a:solidFill>
            <a:srgbClr val="5164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16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650" y="996513"/>
            <a:ext cx="6262899" cy="3872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 title="bh-logo-pp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1079" y="4448699"/>
            <a:ext cx="1265351" cy="5467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651950" y="331300"/>
            <a:ext cx="6894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2400">
                <a:solidFill>
                  <a:srgbClr val="3E3CAA"/>
                </a:solidFill>
                <a:latin typeface="Poppins"/>
                <a:ea typeface="Poppins"/>
                <a:cs typeface="Poppins"/>
                <a:sym typeface="Poppins"/>
              </a:rPr>
              <a:t>Resultados Generales</a:t>
            </a:r>
            <a:endParaRPr b="1" sz="2400">
              <a:solidFill>
                <a:srgbClr val="3E3C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" name="Google Shape;81;p16"/>
          <p:cNvSpPr/>
          <p:nvPr/>
        </p:nvSpPr>
        <p:spPr>
          <a:xfrm>
            <a:off x="6767350" y="1749650"/>
            <a:ext cx="2416500" cy="9831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C9CBFC">
              <a:alpha val="28480"/>
            </a:srgbClr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Adapta el gráfico según las necesidades de tu organización: puedes visualizar y comparar los resultados por sucursal, país, región u otro criterio relevante.</a:t>
            </a:r>
            <a:endParaRPr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/>
          <p:nvPr/>
        </p:nvSpPr>
        <p:spPr>
          <a:xfrm>
            <a:off x="4601350" y="3291888"/>
            <a:ext cx="2233500" cy="1156800"/>
          </a:xfrm>
          <a:prstGeom prst="roundRect">
            <a:avLst>
              <a:gd fmla="val 6102" name="adj"/>
            </a:avLst>
          </a:prstGeom>
          <a:solidFill>
            <a:srgbClr val="5164ED"/>
          </a:solidFill>
          <a:ln>
            <a:noFill/>
          </a:ln>
          <a:effectLst>
            <a:outerShdw blurRad="371475" rotWithShape="0" algn="bl">
              <a:srgbClr val="5164ED">
                <a:alpha val="5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F3CAA"/>
              </a:solidFill>
            </a:endParaRPr>
          </a:p>
        </p:txBody>
      </p:sp>
      <p:sp>
        <p:nvSpPr>
          <p:cNvPr id="87" name="Google Shape;87;p17"/>
          <p:cNvSpPr/>
          <p:nvPr/>
        </p:nvSpPr>
        <p:spPr>
          <a:xfrm>
            <a:off x="1684975" y="3291900"/>
            <a:ext cx="2233500" cy="1156800"/>
          </a:xfrm>
          <a:prstGeom prst="roundRect">
            <a:avLst>
              <a:gd fmla="val 6102" name="adj"/>
            </a:avLst>
          </a:prstGeom>
          <a:solidFill>
            <a:srgbClr val="5164ED"/>
          </a:solidFill>
          <a:ln>
            <a:noFill/>
          </a:ln>
          <a:effectLst>
            <a:outerShdw blurRad="371475" rotWithShape="0" algn="bl">
              <a:srgbClr val="5164ED">
                <a:alpha val="5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F3CAA"/>
              </a:solidFill>
            </a:endParaRPr>
          </a:p>
        </p:txBody>
      </p:sp>
      <p:sp>
        <p:nvSpPr>
          <p:cNvPr id="88" name="Google Shape;88;p17"/>
          <p:cNvSpPr/>
          <p:nvPr/>
        </p:nvSpPr>
        <p:spPr>
          <a:xfrm>
            <a:off x="4601350" y="1716363"/>
            <a:ext cx="2233500" cy="1156800"/>
          </a:xfrm>
          <a:prstGeom prst="roundRect">
            <a:avLst>
              <a:gd fmla="val 6102" name="adj"/>
            </a:avLst>
          </a:prstGeom>
          <a:solidFill>
            <a:srgbClr val="5164ED"/>
          </a:solidFill>
          <a:ln>
            <a:noFill/>
          </a:ln>
          <a:effectLst>
            <a:outerShdw blurRad="371475" rotWithShape="0" algn="bl">
              <a:srgbClr val="5164ED">
                <a:alpha val="5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F3CAA"/>
              </a:solidFill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4867100" y="2137275"/>
            <a:ext cx="1869600" cy="6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Conexión con el trabajo, propósito y oportunidades de crecimiento.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0" name="Google Shape;90;p17"/>
          <p:cNvSpPr/>
          <p:nvPr/>
        </p:nvSpPr>
        <p:spPr>
          <a:xfrm>
            <a:off x="1684975" y="1716375"/>
            <a:ext cx="2233500" cy="1156800"/>
          </a:xfrm>
          <a:prstGeom prst="roundRect">
            <a:avLst>
              <a:gd fmla="val 6102" name="adj"/>
            </a:avLst>
          </a:prstGeom>
          <a:solidFill>
            <a:srgbClr val="5164ED"/>
          </a:solidFill>
          <a:ln>
            <a:noFill/>
          </a:ln>
          <a:effectLst>
            <a:outerShdw blurRad="371475" rotWithShape="0" algn="bl">
              <a:srgbClr val="5164ED">
                <a:alpha val="5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F3CAA"/>
              </a:solidFill>
            </a:endParaRPr>
          </a:p>
        </p:txBody>
      </p:sp>
      <p:sp>
        <p:nvSpPr>
          <p:cNvPr id="91" name="Google Shape;91;p17"/>
          <p:cNvSpPr/>
          <p:nvPr/>
        </p:nvSpPr>
        <p:spPr>
          <a:xfrm rot="5400000">
            <a:off x="-2614262" y="2460300"/>
            <a:ext cx="5275800" cy="222900"/>
          </a:xfrm>
          <a:prstGeom prst="rect">
            <a:avLst/>
          </a:prstGeom>
          <a:solidFill>
            <a:srgbClr val="5164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7430" y="1328015"/>
            <a:ext cx="873801" cy="87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 title="bh-logo-pp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1079" y="4448699"/>
            <a:ext cx="1265351" cy="54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33800" y="1328015"/>
            <a:ext cx="873801" cy="87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17425" y="3037008"/>
            <a:ext cx="873801" cy="87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32307" y="3037008"/>
            <a:ext cx="873801" cy="87379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/>
          <p:nvPr/>
        </p:nvSpPr>
        <p:spPr>
          <a:xfrm>
            <a:off x="1950725" y="2137275"/>
            <a:ext cx="1967700" cy="6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Equilibrio mente, cuerpo y emoción del colaborador.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1939575" y="1844663"/>
            <a:ext cx="1433700" cy="4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Bienestar</a:t>
            </a:r>
            <a:endParaRPr b="1"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4843550" y="1844663"/>
            <a:ext cx="1433700" cy="4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Compromiso</a:t>
            </a:r>
            <a:endParaRPr b="1"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1950725" y="3679150"/>
            <a:ext cx="1869600" cy="6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Retribución emocional y monetaria percibida por parte de su organización.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1939575" y="3439288"/>
            <a:ext cx="1433700" cy="4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Valoración</a:t>
            </a:r>
            <a:endParaRPr b="1"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4854700" y="3679150"/>
            <a:ext cx="1577100" cy="6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Percepción del impacto medioambiental, social y económico.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4843550" y="3439288"/>
            <a:ext cx="1433700" cy="4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Sostenibilidad</a:t>
            </a:r>
            <a:endParaRPr b="1"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651950" y="403530"/>
            <a:ext cx="5193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3E3CAA"/>
                </a:solidFill>
                <a:latin typeface="Poppins"/>
                <a:ea typeface="Poppins"/>
                <a:cs typeface="Poppins"/>
                <a:sym typeface="Poppins"/>
              </a:rPr>
              <a:t>Categorías por división</a:t>
            </a:r>
            <a:endParaRPr sz="2600">
              <a:solidFill>
                <a:srgbClr val="2F48A7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651950" y="850580"/>
            <a:ext cx="7209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2F48A7"/>
                </a:solidFill>
                <a:latin typeface="Poppins"/>
                <a:ea typeface="Poppins"/>
                <a:cs typeface="Poppins"/>
                <a:sym typeface="Poppins"/>
              </a:rPr>
              <a:t>¿A que está enfocada cada categoría?</a:t>
            </a:r>
            <a:endParaRPr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/>
          <p:nvPr/>
        </p:nvSpPr>
        <p:spPr>
          <a:xfrm rot="5400000">
            <a:off x="-2614262" y="2460300"/>
            <a:ext cx="5275800" cy="222900"/>
          </a:xfrm>
          <a:prstGeom prst="rect">
            <a:avLst/>
          </a:prstGeom>
          <a:solidFill>
            <a:srgbClr val="5164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726650" y="459700"/>
            <a:ext cx="7111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2400">
                <a:solidFill>
                  <a:srgbClr val="3E3CAA"/>
                </a:solidFill>
                <a:latin typeface="Poppins"/>
                <a:ea typeface="Poppins"/>
                <a:cs typeface="Poppins"/>
                <a:sym typeface="Poppins"/>
              </a:rPr>
              <a:t>Resultados Generales Categorías</a:t>
            </a:r>
            <a:endParaRPr b="1" sz="2400">
              <a:solidFill>
                <a:srgbClr val="3E3C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112" name="Google Shape;112;p18"/>
          <p:cNvGraphicFramePr/>
          <p:nvPr/>
        </p:nvGraphicFramePr>
        <p:xfrm>
          <a:off x="914788" y="1918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{8A7AD76E-3851-4A60-8496-F0DB1D731E10}</a:tableStyleId>
              </a:tblPr>
              <a:tblGrid>
                <a:gridCol w="2543200"/>
                <a:gridCol w="808500"/>
                <a:gridCol w="808500"/>
                <a:gridCol w="808500"/>
                <a:gridCol w="808500"/>
              </a:tblGrid>
              <a:tr h="190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E3CA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Categoría</a:t>
                      </a:r>
                      <a:endParaRPr b="1">
                        <a:solidFill>
                          <a:srgbClr val="3E3CA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CBFC">
                        <a:alpha val="284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E3CA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Sucursal 1</a:t>
                      </a:r>
                      <a:endParaRPr b="1">
                        <a:solidFill>
                          <a:srgbClr val="3E3CA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CBFC">
                        <a:alpha val="284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E3CA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Sucursal 2</a:t>
                      </a:r>
                      <a:endParaRPr b="1">
                        <a:solidFill>
                          <a:srgbClr val="3E3CA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CBFC">
                        <a:alpha val="284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E3CA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Sucursal 3</a:t>
                      </a:r>
                      <a:endParaRPr b="1">
                        <a:solidFill>
                          <a:srgbClr val="3E3CA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CBFC">
                        <a:alpha val="284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E3CA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Total Empresa</a:t>
                      </a:r>
                      <a:endParaRPr b="1">
                        <a:solidFill>
                          <a:srgbClr val="3E3CA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CBFC">
                        <a:alpha val="28480"/>
                      </a:srgbClr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Bienestar</a:t>
                      </a:r>
                      <a:endParaRPr sz="10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Compromiso</a:t>
                      </a:r>
                      <a:endParaRPr sz="10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8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Valoración</a:t>
                      </a:r>
                      <a:endParaRPr sz="10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Sostenibilidad</a:t>
                      </a:r>
                      <a:endParaRPr sz="11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Felicidad</a:t>
                      </a:r>
                      <a:endParaRPr sz="11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6D7A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E3CA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TOTAL</a:t>
                      </a:r>
                      <a:endParaRPr b="1">
                        <a:solidFill>
                          <a:srgbClr val="3E3CA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CBFC">
                        <a:alpha val="284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E3CA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  <a:endParaRPr b="1">
                        <a:solidFill>
                          <a:srgbClr val="3E3CA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CBFC">
                        <a:alpha val="284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E3CA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  <a:endParaRPr b="1">
                        <a:solidFill>
                          <a:srgbClr val="3E3CA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CBFC">
                        <a:alpha val="284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E3CA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  <a:endParaRPr b="1">
                        <a:solidFill>
                          <a:srgbClr val="3E3CA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6D7A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CBFC">
                        <a:alpha val="284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E3CA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XX</a:t>
                      </a:r>
                      <a:endParaRPr b="1">
                        <a:solidFill>
                          <a:srgbClr val="3E3CA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B6D7A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6D7A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6D7A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6D7A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</a:tbl>
          </a:graphicData>
        </a:graphic>
      </p:graphicFrame>
      <p:sp>
        <p:nvSpPr>
          <p:cNvPr id="113" name="Google Shape;113;p18"/>
          <p:cNvSpPr/>
          <p:nvPr/>
        </p:nvSpPr>
        <p:spPr>
          <a:xfrm>
            <a:off x="4968750" y="1119750"/>
            <a:ext cx="2273400" cy="6705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C9CBFC">
              <a:alpha val="28480"/>
            </a:srgbClr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Agrega o elimina columnas y filas, </a:t>
            </a:r>
            <a:r>
              <a:rPr lang="en" sz="1100"/>
              <a:t>adaptala</a:t>
            </a:r>
            <a:r>
              <a:rPr lang="en" sz="1100"/>
              <a:t> como desees e ingresa tus resultados.</a:t>
            </a:r>
            <a:endParaRPr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/>
          <p:nvPr/>
        </p:nvSpPr>
        <p:spPr>
          <a:xfrm rot="5400000">
            <a:off x="-2614262" y="2460300"/>
            <a:ext cx="5275800" cy="222900"/>
          </a:xfrm>
          <a:prstGeom prst="rect">
            <a:avLst/>
          </a:prstGeom>
          <a:solidFill>
            <a:srgbClr val="5164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651950" y="226998"/>
            <a:ext cx="5907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2400">
                <a:solidFill>
                  <a:srgbClr val="3E3CAA"/>
                </a:solidFill>
                <a:latin typeface="Poppins"/>
                <a:ea typeface="Poppins"/>
                <a:cs typeface="Poppins"/>
                <a:sym typeface="Poppins"/>
              </a:rPr>
              <a:t>Preguntas por Categoría - Bienestar</a:t>
            </a:r>
            <a:endParaRPr b="1" sz="2400">
              <a:solidFill>
                <a:srgbClr val="3E3C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7874" y="142150"/>
            <a:ext cx="638971" cy="63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 txBox="1"/>
          <p:nvPr/>
        </p:nvSpPr>
        <p:spPr>
          <a:xfrm>
            <a:off x="671200" y="706073"/>
            <a:ext cx="5391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F48A7"/>
                </a:solidFill>
                <a:latin typeface="Open Sans"/>
                <a:ea typeface="Open Sans"/>
                <a:cs typeface="Open Sans"/>
                <a:sym typeface="Open Sans"/>
              </a:rPr>
              <a:t>Equilibrio mente, cuerpo y emoción del colaborador</a:t>
            </a:r>
            <a:endParaRPr sz="1500">
              <a:solidFill>
                <a:srgbClr val="2F48A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22" name="Google Shape;122;p19"/>
          <p:cNvGraphicFramePr/>
          <p:nvPr/>
        </p:nvGraphicFramePr>
        <p:xfrm>
          <a:off x="993063" y="1244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{8A7AD76E-3851-4A60-8496-F0DB1D731E10}</a:tableStyleId>
              </a:tblPr>
              <a:tblGrid>
                <a:gridCol w="5380775"/>
                <a:gridCol w="932225"/>
                <a:gridCol w="805600"/>
                <a:gridCol w="814250"/>
              </a:tblGrid>
              <a:tr h="190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E3CA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Pregunta</a:t>
                      </a:r>
                      <a:endParaRPr b="1">
                        <a:solidFill>
                          <a:srgbClr val="3E3CA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CBFC">
                        <a:alpha val="284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E3CA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Nombre empresa</a:t>
                      </a:r>
                      <a:endParaRPr b="1">
                        <a:solidFill>
                          <a:srgbClr val="3E3CA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CBFC">
                        <a:alpha val="284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E3CA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2025</a:t>
                      </a:r>
                      <a:endParaRPr b="1">
                        <a:solidFill>
                          <a:srgbClr val="3E3CA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CBFC">
                        <a:alpha val="284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E3CA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2024</a:t>
                      </a:r>
                      <a:endParaRPr b="1">
                        <a:solidFill>
                          <a:srgbClr val="3E3CA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CBFC">
                        <a:alpha val="28480"/>
                      </a:srgbClr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Cuento con el espacio y las herramientas necesarias para realizar mi trabajo. (Presencial o Trabajo Remoto)</a:t>
                      </a:r>
                      <a:endParaRPr sz="10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Existen relaciones interpersonales saludables basadas en el respeto y la confianza.</a:t>
                      </a:r>
                      <a:endParaRPr sz="10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Mi trabajo me permite conciliar la vida laboral y personal.</a:t>
                      </a:r>
                      <a:endParaRPr sz="10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 fomenta una cultura donde predomina una actitud positiva y optimista.</a:t>
                      </a:r>
                      <a:endParaRPr sz="10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El líder de mi equipo se preocupa por mi bienestar integral.</a:t>
                      </a:r>
                      <a:endParaRPr sz="10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En mi organización existen iniciativas/beneficios que aportan a mi bienestar físico y psicológico.</a:t>
                      </a:r>
                      <a:endParaRPr sz="10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Cuento con apoyo laboral y emocional frente a situaciones complejas.</a:t>
                      </a:r>
                      <a:endParaRPr sz="10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3" name="Google Shape;123;p19"/>
          <p:cNvSpPr/>
          <p:nvPr/>
        </p:nvSpPr>
        <p:spPr>
          <a:xfrm>
            <a:off x="8111675" y="1992500"/>
            <a:ext cx="2062200" cy="9249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C9CBFC">
              <a:alpha val="28480"/>
            </a:srgbClr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Puedes dejar tus resultados del 2024 para mostrar una evolución comparativa.</a:t>
            </a:r>
            <a:endParaRPr sz="1100"/>
          </a:p>
        </p:txBody>
      </p:sp>
      <p:sp>
        <p:nvSpPr>
          <p:cNvPr id="124" name="Google Shape;124;p19"/>
          <p:cNvSpPr/>
          <p:nvPr/>
        </p:nvSpPr>
        <p:spPr>
          <a:xfrm>
            <a:off x="7076700" y="227000"/>
            <a:ext cx="2125500" cy="924900"/>
          </a:xfrm>
          <a:prstGeom prst="wedgeRoundRectCallout">
            <a:avLst>
              <a:gd fmla="val -54453" name="adj1"/>
              <a:gd fmla="val 80452" name="adj2"/>
              <a:gd fmla="val 0" name="adj3"/>
            </a:avLst>
          </a:prstGeom>
          <a:solidFill>
            <a:srgbClr val="C9CBFC">
              <a:alpha val="28480"/>
            </a:srgbClr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Escribe el </a:t>
            </a:r>
            <a:r>
              <a:rPr lang="en" sz="1100"/>
              <a:t>nombre</a:t>
            </a:r>
            <a:r>
              <a:rPr lang="en" sz="1100"/>
              <a:t> de tu empresa e indica el resultado general para tener una comparación de cómo está el área en relación al global</a:t>
            </a:r>
            <a:endParaRPr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/>
          <p:nvPr/>
        </p:nvSpPr>
        <p:spPr>
          <a:xfrm rot="5400000">
            <a:off x="-2614262" y="2460300"/>
            <a:ext cx="5275800" cy="222900"/>
          </a:xfrm>
          <a:prstGeom prst="rect">
            <a:avLst/>
          </a:prstGeom>
          <a:solidFill>
            <a:srgbClr val="5164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651950" y="98600"/>
            <a:ext cx="6445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2400">
                <a:solidFill>
                  <a:srgbClr val="3E3CAA"/>
                </a:solidFill>
                <a:latin typeface="Poppins"/>
                <a:ea typeface="Poppins"/>
                <a:cs typeface="Poppins"/>
                <a:sym typeface="Poppins"/>
              </a:rPr>
              <a:t>Preguntas por Categoría - Compromiso</a:t>
            </a:r>
            <a:endParaRPr b="1" sz="2400">
              <a:solidFill>
                <a:srgbClr val="3E3C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671200" y="577675"/>
            <a:ext cx="80391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F48A7"/>
                </a:solidFill>
                <a:latin typeface="Open Sans"/>
                <a:ea typeface="Open Sans"/>
                <a:cs typeface="Open Sans"/>
                <a:sym typeface="Open Sans"/>
              </a:rPr>
              <a:t>Conexión del colaborador con el trabajo, propósito y oportunidades de crecimiento</a:t>
            </a:r>
            <a:endParaRPr sz="1500">
              <a:solidFill>
                <a:srgbClr val="2F48A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F48A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32" name="Google Shape;132;p20"/>
          <p:cNvGraphicFramePr/>
          <p:nvPr/>
        </p:nvGraphicFramePr>
        <p:xfrm>
          <a:off x="993063" y="105957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{8A7AD76E-3851-4A60-8496-F0DB1D731E10}</a:tableStyleId>
              </a:tblPr>
              <a:tblGrid>
                <a:gridCol w="5480675"/>
                <a:gridCol w="1014900"/>
                <a:gridCol w="690325"/>
                <a:gridCol w="673125"/>
              </a:tblGrid>
              <a:tr h="363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E3CA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Pregunta</a:t>
                      </a:r>
                      <a:endParaRPr b="1">
                        <a:solidFill>
                          <a:srgbClr val="3E3CA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CBFC">
                        <a:alpha val="284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3E3CA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Nombre </a:t>
                      </a:r>
                      <a:endParaRPr b="1">
                        <a:solidFill>
                          <a:srgbClr val="3E3CA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CBFC">
                        <a:alpha val="284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E3CA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2025</a:t>
                      </a:r>
                      <a:endParaRPr b="1">
                        <a:solidFill>
                          <a:srgbClr val="3E3CA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CBFC">
                        <a:alpha val="284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E3CA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2024</a:t>
                      </a:r>
                      <a:endParaRPr b="1">
                        <a:solidFill>
                          <a:srgbClr val="3E3CA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CBFC">
                        <a:alpha val="28480"/>
                      </a:srgbClr>
                    </a:solidFill>
                  </a:tcPr>
                </a:tc>
              </a:tr>
              <a:tr h="345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Mi trabajo me ofrece tareas desafiantes.</a:t>
                      </a:r>
                      <a:endParaRPr sz="11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5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Tengo el espacio para proponer nuevas ideas y/o proyectos.</a:t>
                      </a:r>
                      <a:endParaRPr sz="11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5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Me siento orgulloso de pertenecer a mi organización.</a:t>
                      </a:r>
                      <a:endParaRPr sz="11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5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Cuento con la autonomía necesaria para realizar mi trabajo.</a:t>
                      </a:r>
                      <a:endParaRPr sz="11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5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Pienso que mi trabajo tiene un sentido y un propósito para mí.</a:t>
                      </a:r>
                      <a:endParaRPr sz="11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5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Cuento con el apoyo y colaboración de mis compañeros de trabajo.</a:t>
                      </a:r>
                      <a:endParaRPr sz="11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5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Tengo claridad de mi rol y de mis responsabilidades.</a:t>
                      </a:r>
                      <a:endParaRPr sz="11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5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El líder de mi equipo me acompaña y guía para lograr desplegar todo mi potencial.</a:t>
                      </a:r>
                      <a:endParaRPr sz="10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5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 me ofrecen oportunidades de desarrollo y crecimiento profesional.</a:t>
                      </a:r>
                      <a:endParaRPr sz="11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5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Mi organización comunica la información de manera oportuna, clara y transparente.</a:t>
                      </a:r>
                      <a:endParaRPr sz="11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33" name="Google Shape;1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7448" y="35148"/>
            <a:ext cx="681000" cy="6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/>
          <p:nvPr/>
        </p:nvSpPr>
        <p:spPr>
          <a:xfrm rot="5400000">
            <a:off x="-2614262" y="2460300"/>
            <a:ext cx="5275800" cy="222900"/>
          </a:xfrm>
          <a:prstGeom prst="rect">
            <a:avLst/>
          </a:prstGeom>
          <a:solidFill>
            <a:srgbClr val="5164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1"/>
          <p:cNvSpPr txBox="1"/>
          <p:nvPr/>
        </p:nvSpPr>
        <p:spPr>
          <a:xfrm>
            <a:off x="651950" y="283169"/>
            <a:ext cx="6541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2400">
                <a:solidFill>
                  <a:srgbClr val="3E3CAA"/>
                </a:solidFill>
                <a:latin typeface="Poppins"/>
                <a:ea typeface="Poppins"/>
                <a:cs typeface="Poppins"/>
                <a:sym typeface="Poppins"/>
              </a:rPr>
              <a:t>Preguntas por Categoría - Valoración</a:t>
            </a:r>
            <a:endParaRPr b="1" sz="2400">
              <a:solidFill>
                <a:srgbClr val="3E3C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671200" y="762244"/>
            <a:ext cx="7911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F48A7"/>
                </a:solidFill>
                <a:latin typeface="Open Sans"/>
                <a:ea typeface="Open Sans"/>
                <a:cs typeface="Open Sans"/>
                <a:sym typeface="Open Sans"/>
              </a:rPr>
              <a:t>Retribución emocional y monetaria percibida por parte de su organización</a:t>
            </a:r>
            <a:endParaRPr sz="1500">
              <a:solidFill>
                <a:srgbClr val="2F48A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41" name="Google Shape;141;p21"/>
          <p:cNvGraphicFramePr/>
          <p:nvPr/>
        </p:nvGraphicFramePr>
        <p:xfrm>
          <a:off x="993063" y="1485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{8A7AD76E-3851-4A60-8496-F0DB1D731E10}</a:tableStyleId>
              </a:tblPr>
              <a:tblGrid>
                <a:gridCol w="5554950"/>
                <a:gridCol w="865325"/>
                <a:gridCol w="635775"/>
                <a:gridCol w="681000"/>
              </a:tblGrid>
              <a:tr h="190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E3CA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Pregunta</a:t>
                      </a:r>
                      <a:endParaRPr b="1">
                        <a:solidFill>
                          <a:srgbClr val="3E3CA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CBFC">
                        <a:alpha val="284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3E3CA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Nombre empresa</a:t>
                      </a:r>
                      <a:endParaRPr b="1">
                        <a:solidFill>
                          <a:srgbClr val="3E3CA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CBFC">
                        <a:alpha val="284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E3CA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2025</a:t>
                      </a:r>
                      <a:endParaRPr b="1">
                        <a:solidFill>
                          <a:srgbClr val="3E3CA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CBFC">
                        <a:alpha val="284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E3CA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2024</a:t>
                      </a:r>
                      <a:endParaRPr b="1">
                        <a:solidFill>
                          <a:srgbClr val="3E3CA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28575" marL="28575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CBFC">
                        <a:alpha val="28480"/>
                      </a:srgbClr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Pienso que mi remuneración es acorde a las responsabilidades de mi cargo.</a:t>
                      </a:r>
                      <a:endParaRPr sz="10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Pienso que mi trabajo es importante para la organización y el logro de sus objetivos.</a:t>
                      </a:r>
                      <a:endParaRPr sz="10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Tengo un espacio para aprender de los errores y crecer en base a ellos.</a:t>
                      </a:r>
                      <a:endParaRPr sz="10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El líder de mi equipo reconoce y valora mi trabajo.</a:t>
                      </a:r>
                      <a:endParaRPr sz="10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Considero que mi opinión es importante para los demás.</a:t>
                      </a:r>
                      <a:endParaRPr sz="10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Existen prácticas de reconocimiento en mi organización.</a:t>
                      </a:r>
                      <a:endParaRPr sz="10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Recibo feedback continuo sobre mis fortalezas y oportunidades de mejora.</a:t>
                      </a:r>
                      <a:endParaRPr sz="10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28575" marL="285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42" name="Google Shape;14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0526" y="238270"/>
            <a:ext cx="643900" cy="64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